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0" r:id="rId3"/>
    <p:sldId id="257" r:id="rId4"/>
    <p:sldId id="266" r:id="rId5"/>
    <p:sldId id="265"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7E4C090-C4DD-4676-B0BC-43CB57B0034B}" type="datetimeFigureOut">
              <a:rPr lang="en-US" smtClean="0"/>
              <a:t>11/6/2020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FCB058E-CA69-4527-8B2A-071BC566EA64}" type="slidenum">
              <a:rPr lang="en-US" smtClean="0"/>
              <a:t>‹#›</a:t>
            </a:fld>
            <a:endParaRPr lang="en-US"/>
          </a:p>
        </p:txBody>
      </p:sp>
    </p:spTree>
    <p:extLst>
      <p:ext uri="{BB962C8B-B14F-4D97-AF65-F5344CB8AC3E}">
        <p14:creationId xmlns:p14="http://schemas.microsoft.com/office/powerpoint/2010/main" val="12492842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050652-E764-4DDF-B9E9-48998FB6203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386195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50652-E764-4DDF-B9E9-48998FB6203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260804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50652-E764-4DDF-B9E9-48998FB6203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254782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50652-E764-4DDF-B9E9-48998FB6203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418665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50652-E764-4DDF-B9E9-48998FB6203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69308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50652-E764-4DDF-B9E9-48998FB6203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3240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50652-E764-4DDF-B9E9-48998FB62031}"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43270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50652-E764-4DDF-B9E9-48998FB62031}"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342836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50652-E764-4DDF-B9E9-48998FB62031}"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26024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50652-E764-4DDF-B9E9-48998FB6203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63339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50652-E764-4DDF-B9E9-48998FB6203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5368-3C2A-47E8-8CDE-7E24FEB5B566}" type="slidenum">
              <a:rPr lang="en-US" smtClean="0"/>
              <a:t>‹#›</a:t>
            </a:fld>
            <a:endParaRPr lang="en-US"/>
          </a:p>
        </p:txBody>
      </p:sp>
    </p:spTree>
    <p:extLst>
      <p:ext uri="{BB962C8B-B14F-4D97-AF65-F5344CB8AC3E}">
        <p14:creationId xmlns:p14="http://schemas.microsoft.com/office/powerpoint/2010/main" val="237158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50652-E764-4DDF-B9E9-48998FB62031}" type="datetimeFigureOut">
              <a:rPr lang="en-US" smtClean="0"/>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05368-3C2A-47E8-8CDE-7E24FEB5B566}" type="slidenum">
              <a:rPr lang="en-US" smtClean="0"/>
              <a:t>‹#›</a:t>
            </a:fld>
            <a:endParaRPr lang="en-US"/>
          </a:p>
        </p:txBody>
      </p:sp>
    </p:spTree>
    <p:extLst>
      <p:ext uri="{BB962C8B-B14F-4D97-AF65-F5344CB8AC3E}">
        <p14:creationId xmlns:p14="http://schemas.microsoft.com/office/powerpoint/2010/main" val="378652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bourne1@tulane.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rs.tcs.tulane.edu/Generic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blocked::BLOCKED::http://tulaneeffortreporting.tulane.edu/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Using the</a:t>
            </a:r>
            <a:br>
              <a:rPr lang="en-US" dirty="0"/>
            </a:br>
            <a:r>
              <a:rPr lang="en-US" dirty="0"/>
              <a:t>Effort Reporting System</a:t>
            </a:r>
          </a:p>
        </p:txBody>
      </p:sp>
      <p:sp>
        <p:nvSpPr>
          <p:cNvPr id="3" name="Subtitle 2"/>
          <p:cNvSpPr>
            <a:spLocks noGrp="1"/>
          </p:cNvSpPr>
          <p:nvPr>
            <p:ph type="subTitle" idx="1"/>
          </p:nvPr>
        </p:nvSpPr>
        <p:spPr/>
        <p:txBody>
          <a:bodyPr/>
          <a:lstStyle/>
          <a:p>
            <a:r>
              <a:rPr lang="en-US" dirty="0"/>
              <a:t>A guide to the required certification of sponsored effort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916543"/>
            <a:ext cx="12954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76400" y="5181600"/>
            <a:ext cx="6096000" cy="646331"/>
          </a:xfrm>
          <a:prstGeom prst="rect">
            <a:avLst/>
          </a:prstGeom>
          <a:noFill/>
          <a:ln>
            <a:solidFill>
              <a:srgbClr val="00B050"/>
            </a:solidFill>
          </a:ln>
        </p:spPr>
        <p:txBody>
          <a:bodyPr wrap="square" rtlCol="0">
            <a:spAutoFit/>
          </a:bodyPr>
          <a:lstStyle/>
          <a:p>
            <a:r>
              <a:rPr lang="en-US" dirty="0"/>
              <a:t>For questions contact</a:t>
            </a:r>
          </a:p>
          <a:p>
            <a:r>
              <a:rPr lang="en-US" dirty="0"/>
              <a:t>Jessica Bourne 	       317-2761              </a:t>
            </a:r>
            <a:r>
              <a:rPr lang="en-US" dirty="0">
                <a:hlinkClick r:id="rId3"/>
              </a:rPr>
              <a:t>jbourne1@tulane.edu</a:t>
            </a:r>
            <a:r>
              <a:rPr lang="en-US" dirty="0"/>
              <a:t> </a:t>
            </a:r>
          </a:p>
        </p:txBody>
      </p:sp>
    </p:spTree>
    <p:extLst>
      <p:ext uri="{BB962C8B-B14F-4D97-AF65-F5344CB8AC3E}">
        <p14:creationId xmlns:p14="http://schemas.microsoft.com/office/powerpoint/2010/main" val="53059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en-US" sz="2400" dirty="0"/>
              <a:t>The </a:t>
            </a:r>
            <a:r>
              <a:rPr lang="en-US" sz="2400" b="1" dirty="0"/>
              <a:t>Maximus ERS program </a:t>
            </a:r>
            <a:r>
              <a:rPr lang="en-US" sz="2400" dirty="0"/>
              <a:t>is Tulane’s method of certifying</a:t>
            </a:r>
            <a:br>
              <a:rPr lang="en-US" sz="2400" dirty="0"/>
            </a:br>
            <a:r>
              <a:rPr lang="en-US" sz="2400" dirty="0"/>
              <a:t>sponsored effort.  </a:t>
            </a:r>
            <a:br>
              <a:rPr lang="en-US" sz="2400" dirty="0"/>
            </a:br>
            <a:br>
              <a:rPr lang="en-US" sz="2400" dirty="0"/>
            </a:br>
            <a:r>
              <a:rPr lang="en-US" sz="2400" dirty="0"/>
              <a:t>This provides Grants and Contracts Accounting an accurate and effective way to provide necessary information during audits and maintains the records required by the government and other sponsors.</a:t>
            </a:r>
            <a:br>
              <a:rPr lang="en-US" sz="2400" dirty="0"/>
            </a:br>
            <a:br>
              <a:rPr lang="en-US" sz="2400" dirty="0"/>
            </a:br>
            <a:r>
              <a:rPr lang="en-US" sz="2400" dirty="0"/>
              <a:t>Tulane requires semi-annual certification: January to June &amp; July to December</a:t>
            </a:r>
            <a:br>
              <a:rPr lang="en-US" sz="2400" dirty="0"/>
            </a:br>
            <a:br>
              <a:rPr lang="en-US" sz="2400" dirty="0"/>
            </a:br>
            <a:r>
              <a:rPr lang="en-US" sz="2400" dirty="0"/>
              <a:t>ERS recognizes those with sponsored effort and creates electronic forms for certification. </a:t>
            </a:r>
            <a:br>
              <a:rPr lang="en-US" sz="2400" dirty="0"/>
            </a:br>
            <a:br>
              <a:rPr lang="en-US" sz="2400" dirty="0"/>
            </a:br>
            <a:r>
              <a:rPr lang="en-US" sz="2400" dirty="0"/>
              <a:t>An effort form cannot be certified until it has been pre reviewed, usually the role of a Department Administrator or the Grant Business Manager.  The person to whom the form is assigned for pre review will receive an email when the program goes live each period.</a:t>
            </a:r>
            <a:br>
              <a:rPr lang="en-US" sz="2400" dirty="0"/>
            </a:br>
            <a:r>
              <a:rPr lang="en-US" sz="2400" dirty="0"/>
              <a:t> </a:t>
            </a:r>
          </a:p>
        </p:txBody>
      </p:sp>
    </p:spTree>
    <p:extLst>
      <p:ext uri="{BB962C8B-B14F-4D97-AF65-F5344CB8AC3E}">
        <p14:creationId xmlns:p14="http://schemas.microsoft.com/office/powerpoint/2010/main" val="166323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96962"/>
          </a:xfrm>
        </p:spPr>
        <p:txBody>
          <a:bodyPr>
            <a:normAutofit fontScale="90000"/>
          </a:bodyPr>
          <a:lstStyle/>
          <a:p>
            <a:r>
              <a:rPr lang="en-US" sz="2800" dirty="0"/>
              <a:t>To login, go to </a:t>
            </a:r>
            <a:r>
              <a:rPr lang="en-US" sz="2800" dirty="0">
                <a:hlinkClick r:id="rId2"/>
              </a:rPr>
              <a:t>http://ers.tcs.tulane.edu/GenericERS</a:t>
            </a:r>
            <a:r>
              <a:rPr lang="en-US" sz="2800" dirty="0"/>
              <a:t>  and enter your</a:t>
            </a:r>
            <a:br>
              <a:rPr lang="en-US" sz="2800" dirty="0"/>
            </a:br>
            <a:r>
              <a:rPr lang="en-US" sz="2800" dirty="0"/>
              <a:t>Single Sign-on user id and password. </a:t>
            </a:r>
            <a:br>
              <a:rPr lang="en-US" sz="2800" dirty="0"/>
            </a:br>
            <a:r>
              <a:rPr lang="en-US" sz="2800" dirty="0"/>
              <a:t>You can access ERS from any device, at any time.</a:t>
            </a:r>
          </a:p>
        </p:txBody>
      </p:sp>
      <p:pic>
        <p:nvPicPr>
          <p:cNvPr id="3" name="Picture 2">
            <a:extLst>
              <a:ext uri="{FF2B5EF4-FFF2-40B4-BE49-F238E27FC236}">
                <a16:creationId xmlns:a16="http://schemas.microsoft.com/office/drawing/2014/main" id="{D642959D-4BAC-4FFA-AF05-A74CB0F7C2E0}"/>
              </a:ext>
            </a:extLst>
          </p:cNvPr>
          <p:cNvPicPr>
            <a:picLocks noChangeAspect="1"/>
          </p:cNvPicPr>
          <p:nvPr/>
        </p:nvPicPr>
        <p:blipFill>
          <a:blip r:embed="rId3"/>
          <a:stretch>
            <a:fillRect/>
          </a:stretch>
        </p:blipFill>
        <p:spPr>
          <a:xfrm>
            <a:off x="1107281" y="2054037"/>
            <a:ext cx="6929438" cy="4270563"/>
          </a:xfrm>
          <a:prstGeom prst="rect">
            <a:avLst/>
          </a:prstGeom>
        </p:spPr>
      </p:pic>
    </p:spTree>
    <p:extLst>
      <p:ext uri="{BB962C8B-B14F-4D97-AF65-F5344CB8AC3E}">
        <p14:creationId xmlns:p14="http://schemas.microsoft.com/office/powerpoint/2010/main" val="372704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br>
              <a:rPr lang="en-US" sz="2800" dirty="0"/>
            </a:br>
            <a:br>
              <a:rPr lang="en-US" sz="2800" dirty="0"/>
            </a:br>
            <a:endParaRPr lang="en-US" sz="2800" dirty="0"/>
          </a:p>
        </p:txBody>
      </p:sp>
      <p:sp>
        <p:nvSpPr>
          <p:cNvPr id="3" name="TextBox 2">
            <a:extLst>
              <a:ext uri="{FF2B5EF4-FFF2-40B4-BE49-F238E27FC236}">
                <a16:creationId xmlns:a16="http://schemas.microsoft.com/office/drawing/2014/main" id="{54F823C1-7495-4164-85CF-A578E2D04B34}"/>
              </a:ext>
            </a:extLst>
          </p:cNvPr>
          <p:cNvSpPr txBox="1"/>
          <p:nvPr/>
        </p:nvSpPr>
        <p:spPr>
          <a:xfrm>
            <a:off x="495991" y="141220"/>
            <a:ext cx="8229600" cy="2862322"/>
          </a:xfrm>
          <a:prstGeom prst="rect">
            <a:avLst/>
          </a:prstGeom>
          <a:noFill/>
        </p:spPr>
        <p:txBody>
          <a:bodyPr wrap="square" rtlCol="0">
            <a:spAutoFit/>
          </a:bodyPr>
          <a:lstStyle/>
          <a:p>
            <a:r>
              <a:rPr lang="en-US" dirty="0"/>
              <a:t>PRE-REVIEWERS</a:t>
            </a:r>
          </a:p>
          <a:p>
            <a:pPr marL="285750" indent="-285750">
              <a:buFont typeface="Arial" panose="020B0604020202020204" pitchFamily="34" charset="0"/>
              <a:buChar char="•"/>
            </a:pPr>
            <a:r>
              <a:rPr lang="en-US" dirty="0"/>
              <a:t>Review each effort form for accuracy</a:t>
            </a:r>
          </a:p>
          <a:p>
            <a:pPr marL="285750" indent="-285750">
              <a:buFont typeface="Arial" panose="020B0604020202020204" pitchFamily="34" charset="0"/>
              <a:buChar char="•"/>
            </a:pPr>
            <a:r>
              <a:rPr lang="en-US" dirty="0"/>
              <a:t>if changes are not needed, proceed and you are done with the pre-review</a:t>
            </a:r>
          </a:p>
          <a:p>
            <a:pPr marL="285750" indent="-285750">
              <a:buFont typeface="Arial" panose="020B0604020202020204" pitchFamily="34" charset="0"/>
              <a:buChar char="•"/>
            </a:pPr>
            <a:r>
              <a:rPr lang="en-US" dirty="0"/>
              <a:t>If changes need to be made, complete a cost transfer (see power point on how to complete a CT)</a:t>
            </a:r>
          </a:p>
          <a:p>
            <a:endParaRPr lang="en-US" dirty="0"/>
          </a:p>
          <a:p>
            <a:r>
              <a:rPr lang="en-US" dirty="0"/>
              <a:t>Utilize ERS resources! </a:t>
            </a:r>
          </a:p>
          <a:p>
            <a:pPr marL="285750" indent="-285750">
              <a:buFont typeface="Arial" panose="020B0604020202020204" pitchFamily="34" charset="0"/>
              <a:buChar char="•"/>
            </a:pPr>
            <a:r>
              <a:rPr lang="en-US" dirty="0"/>
              <a:t>Drill down on each effort form’s payroll to get further detail by clicking the total payroll at the bottom of the pre-review screen</a:t>
            </a:r>
          </a:p>
          <a:p>
            <a:pPr marL="285750" indent="-285750">
              <a:buFont typeface="Arial" panose="020B0604020202020204" pitchFamily="34" charset="0"/>
              <a:buChar char="•"/>
            </a:pPr>
            <a:r>
              <a:rPr lang="en-US" dirty="0"/>
              <a:t>Click on the blue account numbers to get details like PI, home ORG, etc. </a:t>
            </a:r>
          </a:p>
        </p:txBody>
      </p:sp>
      <p:pic>
        <p:nvPicPr>
          <p:cNvPr id="5" name="Picture 2">
            <a:extLst>
              <a:ext uri="{FF2B5EF4-FFF2-40B4-BE49-F238E27FC236}">
                <a16:creationId xmlns:a16="http://schemas.microsoft.com/office/drawing/2014/main" id="{43C86B44-0D2C-4B29-99C6-0DE3C814E8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649" y="2619693"/>
            <a:ext cx="7650751" cy="377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E5A52728-1555-4272-9C74-B18D02272574}"/>
              </a:ext>
            </a:extLst>
          </p:cNvPr>
          <p:cNvSpPr/>
          <p:nvPr/>
        </p:nvSpPr>
        <p:spPr>
          <a:xfrm>
            <a:off x="609600" y="5867400"/>
            <a:ext cx="1066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13ACC91-B769-4124-84AE-6D0EDE833C73}"/>
              </a:ext>
            </a:extLst>
          </p:cNvPr>
          <p:cNvSpPr/>
          <p:nvPr/>
        </p:nvSpPr>
        <p:spPr>
          <a:xfrm>
            <a:off x="2286000" y="4343400"/>
            <a:ext cx="990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5519E5D-F9A1-48D0-AF31-298A95C60DDB}"/>
              </a:ext>
            </a:extLst>
          </p:cNvPr>
          <p:cNvSpPr txBox="1"/>
          <p:nvPr/>
        </p:nvSpPr>
        <p:spPr>
          <a:xfrm>
            <a:off x="2057400" y="2973638"/>
            <a:ext cx="1676400" cy="184666"/>
          </a:xfrm>
          <a:prstGeom prst="rect">
            <a:avLst/>
          </a:prstGeom>
          <a:solidFill>
            <a:schemeClr val="bg1"/>
          </a:solidFill>
        </p:spPr>
        <p:txBody>
          <a:bodyPr wrap="square" rtlCol="0">
            <a:spAutoFit/>
          </a:bodyPr>
          <a:lstStyle/>
          <a:p>
            <a:r>
              <a:rPr lang="en-US" sz="600" dirty="0">
                <a:solidFill>
                  <a:schemeClr val="bg1"/>
                </a:solidFill>
              </a:rPr>
              <a:t>123004567</a:t>
            </a:r>
          </a:p>
        </p:txBody>
      </p:sp>
      <p:sp>
        <p:nvSpPr>
          <p:cNvPr id="10" name="TextBox 9">
            <a:extLst>
              <a:ext uri="{FF2B5EF4-FFF2-40B4-BE49-F238E27FC236}">
                <a16:creationId xmlns:a16="http://schemas.microsoft.com/office/drawing/2014/main" id="{B1744FE0-2BA3-400B-ADBF-53CAF83D8DED}"/>
              </a:ext>
            </a:extLst>
          </p:cNvPr>
          <p:cNvSpPr txBox="1"/>
          <p:nvPr/>
        </p:nvSpPr>
        <p:spPr>
          <a:xfrm>
            <a:off x="4450351" y="2973638"/>
            <a:ext cx="1676400" cy="184666"/>
          </a:xfrm>
          <a:prstGeom prst="rect">
            <a:avLst/>
          </a:prstGeom>
          <a:solidFill>
            <a:schemeClr val="bg1"/>
          </a:solidFill>
        </p:spPr>
        <p:txBody>
          <a:bodyPr wrap="square" rtlCol="0">
            <a:spAutoFit/>
          </a:bodyPr>
          <a:lstStyle/>
          <a:p>
            <a:r>
              <a:rPr lang="en-US" sz="600" dirty="0">
                <a:solidFill>
                  <a:schemeClr val="bg1"/>
                </a:solidFill>
              </a:rPr>
              <a:t>123004567</a:t>
            </a:r>
          </a:p>
        </p:txBody>
      </p:sp>
    </p:spTree>
    <p:extLst>
      <p:ext uri="{BB962C8B-B14F-4D97-AF65-F5344CB8AC3E}">
        <p14:creationId xmlns:p14="http://schemas.microsoft.com/office/powerpoint/2010/main" val="283694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a:t>Other Important Reminders</a:t>
            </a:r>
          </a:p>
        </p:txBody>
      </p:sp>
      <p:sp>
        <p:nvSpPr>
          <p:cNvPr id="3" name="Content Placeholder 2"/>
          <p:cNvSpPr>
            <a:spLocks noGrp="1"/>
          </p:cNvSpPr>
          <p:nvPr>
            <p:ph idx="1"/>
          </p:nvPr>
        </p:nvSpPr>
        <p:spPr>
          <a:xfrm>
            <a:off x="381000" y="914400"/>
            <a:ext cx="8229600" cy="5334000"/>
          </a:xfrm>
        </p:spPr>
        <p:txBody>
          <a:bodyPr>
            <a:noAutofit/>
          </a:bodyPr>
          <a:lstStyle/>
          <a:p>
            <a:r>
              <a:rPr lang="en-US" sz="1400" b="1" dirty="0">
                <a:solidFill>
                  <a:srgbClr val="FF0000"/>
                </a:solidFill>
              </a:rPr>
              <a:t>If you need help with the program, </a:t>
            </a:r>
            <a:r>
              <a:rPr lang="en-US" sz="1400" b="1" dirty="0"/>
              <a:t>please go to </a:t>
            </a:r>
            <a:r>
              <a:rPr lang="en-US" sz="1400" b="1" u="sng" dirty="0">
                <a:hlinkClick r:id="rId2" tooltip="BLOCKED::BLOCKED::http://tulaneeffortreporting.tulane.edu/index.html&#10;BLOCKED::http://tulaneeffortreporting.tulane.edu/index.html&#10;http://tulaneeffortreporting.tulane.edu/index.html"/>
              </a:rPr>
              <a:t>http://tulaneeffortreporting.tulane.edu/index.html</a:t>
            </a:r>
            <a:r>
              <a:rPr lang="en-US" sz="1400" b="1" dirty="0"/>
              <a:t> for guidance prior to emailing or calling.  There is much information available there to help you.  </a:t>
            </a:r>
          </a:p>
          <a:p>
            <a:pPr marL="0" indent="0">
              <a:buNone/>
            </a:pPr>
            <a:r>
              <a:rPr lang="en-US" sz="1400" dirty="0"/>
              <a:t> </a:t>
            </a:r>
            <a:endParaRPr lang="en-US" sz="1400" dirty="0">
              <a:solidFill>
                <a:srgbClr val="FF0000"/>
              </a:solidFill>
            </a:endParaRPr>
          </a:p>
          <a:p>
            <a:r>
              <a:rPr lang="en-US" sz="1400" b="1" dirty="0">
                <a:solidFill>
                  <a:srgbClr val="FF0000"/>
                </a:solidFill>
              </a:rPr>
              <a:t>Students do not certify themselves </a:t>
            </a:r>
            <a:r>
              <a:rPr lang="en-US" sz="1400" b="1" dirty="0"/>
              <a:t>- the PI should do it; change certifier assignments before you do pre review or the incorrect person will receive the auto email from the ERS system.</a:t>
            </a:r>
            <a:endParaRPr lang="en-US" sz="1400" dirty="0"/>
          </a:p>
          <a:p>
            <a:pPr marL="0" indent="0">
              <a:buNone/>
            </a:pPr>
            <a:r>
              <a:rPr lang="en-US" sz="1400" dirty="0"/>
              <a:t> </a:t>
            </a:r>
          </a:p>
          <a:p>
            <a:r>
              <a:rPr lang="en-US" sz="1400" b="1" dirty="0">
                <a:solidFill>
                  <a:srgbClr val="FF0000"/>
                </a:solidFill>
              </a:rPr>
              <a:t>Do not certify for faculty</a:t>
            </a:r>
            <a:r>
              <a:rPr lang="en-US" sz="1400" b="1" dirty="0"/>
              <a:t> -</a:t>
            </a:r>
            <a:r>
              <a:rPr lang="en-US" sz="1400" b="1" dirty="0">
                <a:solidFill>
                  <a:srgbClr val="FF0000"/>
                </a:solidFill>
              </a:rPr>
              <a:t> </a:t>
            </a:r>
            <a:r>
              <a:rPr lang="en-US" sz="1400" b="1" dirty="0"/>
              <a:t>you will be held personally responsible for any issues found during an audit.  Certify for staff only if you can fully justify a reason why they cannot do it themselves.  If someone is termed, the PI or the Chair should be the certifier.</a:t>
            </a:r>
          </a:p>
          <a:p>
            <a:pPr marL="0" indent="0">
              <a:buNone/>
            </a:pPr>
            <a:r>
              <a:rPr lang="en-US" sz="1400" dirty="0"/>
              <a:t> </a:t>
            </a:r>
          </a:p>
          <a:p>
            <a:r>
              <a:rPr lang="en-US" sz="1400" b="1" dirty="0">
                <a:solidFill>
                  <a:srgbClr val="FF0000"/>
                </a:solidFill>
              </a:rPr>
              <a:t>Don't forget to check for summer salary</a:t>
            </a:r>
            <a:r>
              <a:rPr lang="en-US" sz="1400" b="1" dirty="0"/>
              <a:t>.  Click on the total payroll to drill down into the Payroll Detail and look for natural accounts 5252, 5253 and 5254.  Please use the notes field to explain to the certifier that summer salary skews the average percentage for the 6-month period.</a:t>
            </a:r>
            <a:endParaRPr lang="en-US" sz="1400" dirty="0"/>
          </a:p>
          <a:p>
            <a:endParaRPr lang="en-US" sz="1400" dirty="0"/>
          </a:p>
          <a:p>
            <a:r>
              <a:rPr lang="en-US" sz="1400" b="1" dirty="0">
                <a:solidFill>
                  <a:srgbClr val="FF0000"/>
                </a:solidFill>
              </a:rPr>
              <a:t>Use the notes field </a:t>
            </a:r>
            <a:r>
              <a:rPr lang="en-US" sz="1400" b="1" dirty="0"/>
              <a:t>on the form to explain unusual circumstances like reversals or backpay from a previous period.  Always call if you need guidance.</a:t>
            </a:r>
          </a:p>
          <a:p>
            <a:endParaRPr lang="en-US" sz="1400" b="1" dirty="0"/>
          </a:p>
          <a:p>
            <a:r>
              <a:rPr lang="en-US" sz="1400" b="1" dirty="0">
                <a:solidFill>
                  <a:srgbClr val="FF0000"/>
                </a:solidFill>
              </a:rPr>
              <a:t>Don’t forget to Log Off </a:t>
            </a:r>
            <a:r>
              <a:rPr lang="en-US" sz="1400" b="1" dirty="0"/>
              <a:t>when you are done with the program. If not, you will be locked out for 30 minutes. </a:t>
            </a:r>
            <a:endParaRPr lang="en-US" sz="1400" dirty="0">
              <a:solidFill>
                <a:srgbClr val="FF0000"/>
              </a:solidFill>
            </a:endParaRPr>
          </a:p>
          <a:p>
            <a:endParaRPr lang="en-US" sz="1400" dirty="0"/>
          </a:p>
          <a:p>
            <a:r>
              <a:rPr lang="en-US" sz="1400" b="1" dirty="0">
                <a:solidFill>
                  <a:srgbClr val="FF0000"/>
                </a:solidFill>
              </a:rPr>
              <a:t>There is an 6 week deadline </a:t>
            </a:r>
            <a:r>
              <a:rPr lang="en-US" sz="1400" b="1" dirty="0"/>
              <a:t>for both pre-review and certification. The certifier cannot certify effort forms until the pre-review has been complete. Make sure to allow ample time for certifiers to review all assigned effort forms. </a:t>
            </a:r>
            <a:endParaRPr lang="en-US" sz="1400" b="1" dirty="0">
              <a:solidFill>
                <a:srgbClr val="FF0000"/>
              </a:solidFill>
            </a:endParaRPr>
          </a:p>
        </p:txBody>
      </p:sp>
    </p:spTree>
    <p:extLst>
      <p:ext uri="{BB962C8B-B14F-4D97-AF65-F5344CB8AC3E}">
        <p14:creationId xmlns:p14="http://schemas.microsoft.com/office/powerpoint/2010/main" val="587559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563</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Using the Effort Reporting System</vt:lpstr>
      <vt:lpstr>The Maximus ERS program is Tulane’s method of certifying sponsored effort.    This provides Grants and Contracts Accounting an accurate and effective way to provide necessary information during audits and maintains the records required by the government and other sponsors.  Tulane requires semi-annual certification: January to June &amp; July to December  ERS recognizes those with sponsored effort and creates electronic forms for certification.   An effort form cannot be certified until it has been pre reviewed, usually the role of a Department Administrator or the Grant Business Manager.  The person to whom the form is assigned for pre review will receive an email when the program goes live each period.  </vt:lpstr>
      <vt:lpstr>To login, go to http://ers.tcs.tulane.edu/GenericERS  and enter your Single Sign-on user id and password.  You can access ERS from any device, at any time.</vt:lpstr>
      <vt:lpstr>  </vt:lpstr>
      <vt:lpstr>Other Important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Tulane University Effort Reporting System</dc:title>
  <dc:creator>Margot Heffner</dc:creator>
  <cp:lastModifiedBy>Bourne, Jessica</cp:lastModifiedBy>
  <cp:revision>24</cp:revision>
  <cp:lastPrinted>2019-08-23T15:51:35Z</cp:lastPrinted>
  <dcterms:created xsi:type="dcterms:W3CDTF">2013-08-08T18:55:16Z</dcterms:created>
  <dcterms:modified xsi:type="dcterms:W3CDTF">2020-11-06T15:49:35Z</dcterms:modified>
</cp:coreProperties>
</file>